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12"/>
  </p:notesMasterIdLst>
  <p:sldIdLst>
    <p:sldId id="256" r:id="rId2"/>
    <p:sldId id="263" r:id="rId3"/>
    <p:sldId id="261" r:id="rId4"/>
    <p:sldId id="264" r:id="rId5"/>
    <p:sldId id="267" r:id="rId6"/>
    <p:sldId id="262" r:id="rId7"/>
    <p:sldId id="259" r:id="rId8"/>
    <p:sldId id="257" r:id="rId9"/>
    <p:sldId id="260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823" autoAdjust="0"/>
  </p:normalViewPr>
  <p:slideViewPr>
    <p:cSldViewPr snapToGrid="0">
      <p:cViewPr>
        <p:scale>
          <a:sx n="69" d="100"/>
          <a:sy n="69" d="100"/>
        </p:scale>
        <p:origin x="5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jpa\Desktop\HouseholdDisposableIncome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665606094882253"/>
          <c:y val="0.15699691129769"/>
          <c:w val="0.59193858413666778"/>
          <c:h val="0.73923811606882472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3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BB6-4F64-B5D8-796B1F26475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BB6-4F64-B5D8-796B1F264750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BB6-4F64-B5D8-796B1F264750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3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BB6-4F64-B5D8-796B1F264750}"/>
              </c:ext>
            </c:extLst>
          </c:dPt>
          <c:dLbls>
            <c:dLbl>
              <c:idx val="0"/>
              <c:layout>
                <c:manualLayout>
                  <c:x val="0"/>
                  <c:y val="-4.629629629629629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B6-4F64-B5D8-796B1F264750}"/>
                </c:ext>
              </c:extLst>
            </c:dLbl>
            <c:dLbl>
              <c:idx val="2"/>
              <c:layout>
                <c:manualLayout>
                  <c:x val="-0.12048178176059782"/>
                  <c:y val="-3.0939226519337018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B6-4F64-B5D8-796B1F264750}"/>
                </c:ext>
              </c:extLst>
            </c:dLbl>
            <c:dLbl>
              <c:idx val="3"/>
              <c:layout>
                <c:manualLayout>
                  <c:x val="-3.3364226135310475E-2"/>
                  <c:y val="4.4198895027624313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B6-4F64-B5D8-796B1F264750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HouseholdDisposableIncome!$I$4:$I$7</c:f>
              <c:strCache>
                <c:ptCount val="4"/>
                <c:pt idx="0">
                  <c:v>Denmark</c:v>
                </c:pt>
                <c:pt idx="1">
                  <c:v>Finland</c:v>
                </c:pt>
                <c:pt idx="2">
                  <c:v>Norway</c:v>
                </c:pt>
                <c:pt idx="3">
                  <c:v>Sweden</c:v>
                </c:pt>
              </c:strCache>
            </c:strRef>
          </c:cat>
          <c:val>
            <c:numRef>
              <c:f>HouseholdDisposableIncome!$J$4:$J$7</c:f>
              <c:numCache>
                <c:formatCode>General</c:formatCode>
                <c:ptCount val="4"/>
                <c:pt idx="0">
                  <c:v>1.7671944971598514</c:v>
                </c:pt>
                <c:pt idx="1">
                  <c:v>1.3677300537677128</c:v>
                </c:pt>
                <c:pt idx="2">
                  <c:v>2.6465700939310124</c:v>
                </c:pt>
                <c:pt idx="3">
                  <c:v>2.6000842812115108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BB6-4F64-B5D8-796B1F2647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hdphoto1.wdp>
</file>

<file path=ppt/media/image1.png>
</file>

<file path=ppt/media/image2.png>
</file>

<file path=ppt/media/image3.pn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C71F1-582F-465F-B822-C172733D8569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C98E6-264C-4105-8CE0-CCCCF5E06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97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C98E6-264C-4105-8CE0-CCCCF5E06D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2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https://www.cbre.fr/en/research-and-reports/EMEA-Real-Estate-Market-Outlook-2020-Capital-Markets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C98E6-264C-4105-8CE0-CCCCF5E06D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69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72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4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17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3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375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02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0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61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86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50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44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24808053@N07/14754511696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4" name="Picture 6" descr="SW Michigan Housing Market Continues to Skyrocket, Setting New July Records  | Moody on the Market">
            <a:extLst>
              <a:ext uri="{FF2B5EF4-FFF2-40B4-BE49-F238E27FC236}">
                <a16:creationId xmlns:a16="http://schemas.microsoft.com/office/drawing/2014/main" id="{06096539-E8D3-4703-94B5-154268472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139" b="359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1" name="Group 140">
            <a:extLst>
              <a:ext uri="{FF2B5EF4-FFF2-40B4-BE49-F238E27FC236}">
                <a16:creationId xmlns:a16="http://schemas.microsoft.com/office/drawing/2014/main" id="{33F35CE5-6CA7-4309-88BC-D7436FD3A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682" y="503112"/>
            <a:ext cx="4860256" cy="4589316"/>
            <a:chOff x="1481312" y="743744"/>
            <a:chExt cx="4860256" cy="4589316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190317A6-3E5E-46BE-88E4-8BA01446A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45" name="Rectangle 144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099" y="407733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D3EEE-FCFC-4B71-AD2E-7A3059410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639" y="558643"/>
            <a:ext cx="4579668" cy="3028072"/>
          </a:xfrm>
        </p:spPr>
        <p:txBody>
          <a:bodyPr>
            <a:normAutofit/>
          </a:bodyPr>
          <a:lstStyle/>
          <a:p>
            <a:r>
              <a:rPr lang="en-US" sz="4200"/>
              <a:t>Northern Europe’s Housing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CE69F4-AF49-430B-8166-37AA05863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639" y="3678790"/>
            <a:ext cx="4579668" cy="1166797"/>
          </a:xfrm>
        </p:spPr>
        <p:txBody>
          <a:bodyPr>
            <a:normAutofit/>
          </a:bodyPr>
          <a:lstStyle/>
          <a:p>
            <a:r>
              <a:rPr lang="en-US" dirty="0"/>
              <a:t>By Shruti Bajpai</a:t>
            </a:r>
          </a:p>
        </p:txBody>
      </p:sp>
    </p:spTree>
    <p:extLst>
      <p:ext uri="{BB962C8B-B14F-4D97-AF65-F5344CB8AC3E}">
        <p14:creationId xmlns:p14="http://schemas.microsoft.com/office/powerpoint/2010/main" val="1165396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icon&#10;&#10;Description automatically generated">
            <a:extLst>
              <a:ext uri="{FF2B5EF4-FFF2-40B4-BE49-F238E27FC236}">
                <a16:creationId xmlns:a16="http://schemas.microsoft.com/office/drawing/2014/main" id="{A17C20DF-8FBE-40D0-BED6-49C0CD7A61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180945" y="3710541"/>
            <a:ext cx="3031836" cy="3031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5C899C-BCDB-4EB8-8174-89415DA96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Northern Europe Housing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02D58-870A-4232-BE79-71F4B94F9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8342745" cy="4351338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economical growth of a country impacts the growth in the housing market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Average Working Population help contribute to the GDP growth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GDP is a helpful indicator, but is too general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Other contributing factors to Investigate would be evaluation of stock markets against news of COVID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Pearson’s Correlations could be utilized to provide indicators of key attributes affecting housing market.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34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3EDD2-8259-4044-8A59-A9507A1AE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875" y="2574925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4923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0727-DF0F-494E-93EC-5EE74EEBD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1350" y="971549"/>
            <a:ext cx="6086475" cy="546101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Collection, Cleansing &amp; Processing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D6457F-D681-401E-A962-30A267D3A532}"/>
              </a:ext>
            </a:extLst>
          </p:cNvPr>
          <p:cNvSpPr/>
          <p:nvPr/>
        </p:nvSpPr>
        <p:spPr>
          <a:xfrm>
            <a:off x="114300" y="365125"/>
            <a:ext cx="723900" cy="1139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2D2AA2A-EBCA-4D16-9B6E-C68AF8E886C3}"/>
              </a:ext>
            </a:extLst>
          </p:cNvPr>
          <p:cNvSpPr txBox="1">
            <a:spLocks/>
          </p:cNvSpPr>
          <p:nvPr/>
        </p:nvSpPr>
        <p:spPr>
          <a:xfrm>
            <a:off x="3181349" y="2781299"/>
            <a:ext cx="6086475" cy="54610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Data Analysis &amp; Dashboard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260112C-0AD2-4540-9852-8E1DE2E448FB}"/>
              </a:ext>
            </a:extLst>
          </p:cNvPr>
          <p:cNvSpPr txBox="1">
            <a:spLocks/>
          </p:cNvSpPr>
          <p:nvPr/>
        </p:nvSpPr>
        <p:spPr>
          <a:xfrm>
            <a:off x="3181349" y="4591049"/>
            <a:ext cx="6086475" cy="54610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Conclusion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7164B3-3641-4347-9646-8E38AA2AB7D0}"/>
              </a:ext>
            </a:extLst>
          </p:cNvPr>
          <p:cNvSpPr/>
          <p:nvPr/>
        </p:nvSpPr>
        <p:spPr>
          <a:xfrm>
            <a:off x="2268994" y="840084"/>
            <a:ext cx="65518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61EF1A2-2DB0-4180-A3E8-578ECBE72E4D}"/>
              </a:ext>
            </a:extLst>
          </p:cNvPr>
          <p:cNvSpPr/>
          <p:nvPr/>
        </p:nvSpPr>
        <p:spPr>
          <a:xfrm>
            <a:off x="2268993" y="2669628"/>
            <a:ext cx="65518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8D974A-5088-46F9-A200-C16E6D452364}"/>
              </a:ext>
            </a:extLst>
          </p:cNvPr>
          <p:cNvSpPr/>
          <p:nvPr/>
        </p:nvSpPr>
        <p:spPr>
          <a:xfrm>
            <a:off x="2192793" y="4479378"/>
            <a:ext cx="65518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0932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3EDD2-8259-4044-8A59-A9507A1AE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875" y="25749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 Collection, Cleansing &amp; Processing</a:t>
            </a:r>
          </a:p>
        </p:txBody>
      </p:sp>
    </p:spTree>
    <p:extLst>
      <p:ext uri="{BB962C8B-B14F-4D97-AF65-F5344CB8AC3E}">
        <p14:creationId xmlns:p14="http://schemas.microsoft.com/office/powerpoint/2010/main" val="779044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18173-DF4B-49E7-A167-CA356B937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75" y="390525"/>
            <a:ext cx="4750142" cy="1121726"/>
          </a:xfrm>
        </p:spPr>
        <p:txBody>
          <a:bodyPr>
            <a:noAutofit/>
          </a:bodyPr>
          <a:lstStyle/>
          <a:p>
            <a:r>
              <a:rPr lang="en-US" sz="2800" u="sng" dirty="0"/>
              <a:t>Data Collection &amp; Cleansing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4F889-4BE8-4B1C-93E6-8CF508DA5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475" y="1502817"/>
            <a:ext cx="4181313" cy="517443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Goal: </a:t>
            </a:r>
          </a:p>
          <a:p>
            <a:pPr marL="0" indent="0">
              <a:buNone/>
            </a:pPr>
            <a:r>
              <a:rPr lang="en-US" sz="2000" b="1" dirty="0"/>
              <a:t>      </a:t>
            </a:r>
            <a:r>
              <a:rPr lang="en-US" sz="1700" dirty="0"/>
              <a:t>Select factors affecting housing market in Northern Europe &amp; help visualize.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Countries Selected: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00" dirty="0"/>
              <a:t>Sweden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00" dirty="0"/>
              <a:t>Denmark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00" dirty="0"/>
              <a:t>Norway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00" dirty="0"/>
              <a:t>Finland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00" dirty="0"/>
              <a:t>Iceland</a:t>
            </a:r>
          </a:p>
          <a:p>
            <a:pPr marL="914400" lvl="1" indent="-457200">
              <a:buFont typeface="+mj-lt"/>
              <a:buAutoNum type="arabicPeriod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Period: </a:t>
            </a:r>
            <a:r>
              <a:rPr lang="en-US" sz="1700" dirty="0"/>
              <a:t>2005 – 2019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Source: </a:t>
            </a:r>
            <a:r>
              <a:rPr lang="en-US" sz="1700" dirty="0"/>
              <a:t>OECD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 err="1"/>
              <a:t>Vizualization</a:t>
            </a:r>
            <a:r>
              <a:rPr lang="en-US" sz="2000" b="1" dirty="0"/>
              <a:t> Method: </a:t>
            </a:r>
          </a:p>
          <a:p>
            <a:pPr marL="0" indent="0">
              <a:buNone/>
            </a:pPr>
            <a:r>
              <a:rPr lang="en-US" sz="2000" dirty="0"/>
              <a:t>      </a:t>
            </a:r>
            <a:r>
              <a:rPr lang="en-US" sz="1700" dirty="0"/>
              <a:t>Pandas &amp; Dash (</a:t>
            </a:r>
            <a:r>
              <a:rPr lang="en-US" sz="1700" dirty="0" err="1"/>
              <a:t>Plotly</a:t>
            </a:r>
            <a:r>
              <a:rPr lang="en-US" sz="1700" dirty="0"/>
              <a:t>)</a:t>
            </a:r>
            <a:endParaRPr lang="en-US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E713CC3-C97B-4487-96F3-C820798DBC38}"/>
              </a:ext>
            </a:extLst>
          </p:cNvPr>
          <p:cNvGrpSpPr/>
          <p:nvPr/>
        </p:nvGrpSpPr>
        <p:grpSpPr>
          <a:xfrm>
            <a:off x="7526339" y="1387459"/>
            <a:ext cx="4328204" cy="4408519"/>
            <a:chOff x="5309357" y="1568732"/>
            <a:chExt cx="5878614" cy="4408519"/>
          </a:xfrm>
        </p:grpSpPr>
        <p:sp>
          <p:nvSpPr>
            <p:cNvPr id="4" name="Flowchart: Magnetic Disk 3">
              <a:extLst>
                <a:ext uri="{FF2B5EF4-FFF2-40B4-BE49-F238E27FC236}">
                  <a16:creationId xmlns:a16="http://schemas.microsoft.com/office/drawing/2014/main" id="{04E8F280-F4DD-43BB-9D33-64A43D29FD28}"/>
                </a:ext>
              </a:extLst>
            </p:cNvPr>
            <p:cNvSpPr/>
            <p:nvPr/>
          </p:nvSpPr>
          <p:spPr>
            <a:xfrm>
              <a:off x="5786954" y="2046919"/>
              <a:ext cx="1143000" cy="485775"/>
            </a:xfrm>
            <a:prstGeom prst="flowChartMagneticDisk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lowchart: Magnetic Disk 5">
              <a:extLst>
                <a:ext uri="{FF2B5EF4-FFF2-40B4-BE49-F238E27FC236}">
                  <a16:creationId xmlns:a16="http://schemas.microsoft.com/office/drawing/2014/main" id="{994CFC8C-E95E-447B-9956-7FF194C6DB75}"/>
                </a:ext>
              </a:extLst>
            </p:cNvPr>
            <p:cNvSpPr/>
            <p:nvPr/>
          </p:nvSpPr>
          <p:spPr>
            <a:xfrm>
              <a:off x="5786954" y="3263582"/>
              <a:ext cx="1143000" cy="485775"/>
            </a:xfrm>
            <a:prstGeom prst="flowChartMagneticDisk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Magnetic Disk 7">
              <a:extLst>
                <a:ext uri="{FF2B5EF4-FFF2-40B4-BE49-F238E27FC236}">
                  <a16:creationId xmlns:a16="http://schemas.microsoft.com/office/drawing/2014/main" id="{DDEDDE9D-9A0E-49D9-9DC9-4212F97E625C}"/>
                </a:ext>
              </a:extLst>
            </p:cNvPr>
            <p:cNvSpPr/>
            <p:nvPr/>
          </p:nvSpPr>
          <p:spPr>
            <a:xfrm>
              <a:off x="5786954" y="4348476"/>
              <a:ext cx="1143000" cy="485775"/>
            </a:xfrm>
            <a:prstGeom prst="flowChartMagneticDisk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Magnetic Disk 9">
              <a:extLst>
                <a:ext uri="{FF2B5EF4-FFF2-40B4-BE49-F238E27FC236}">
                  <a16:creationId xmlns:a16="http://schemas.microsoft.com/office/drawing/2014/main" id="{8BD27C8F-9DE2-4D0E-8C63-C6D4CCC57FCA}"/>
                </a:ext>
              </a:extLst>
            </p:cNvPr>
            <p:cNvSpPr/>
            <p:nvPr/>
          </p:nvSpPr>
          <p:spPr>
            <a:xfrm>
              <a:off x="5786954" y="5491476"/>
              <a:ext cx="1143000" cy="485775"/>
            </a:xfrm>
            <a:prstGeom prst="flowChartMagneticDisk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64506F-D2CC-4FA3-93A9-775F6A6D1635}"/>
                </a:ext>
              </a:extLst>
            </p:cNvPr>
            <p:cNvSpPr txBox="1"/>
            <p:nvPr/>
          </p:nvSpPr>
          <p:spPr>
            <a:xfrm>
              <a:off x="5309357" y="5099358"/>
              <a:ext cx="32411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HouseholdDisposableIncome.CSV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59BB92-F86C-4F08-BA0A-048E32E3ED5F}"/>
                </a:ext>
              </a:extLst>
            </p:cNvPr>
            <p:cNvSpPr txBox="1"/>
            <p:nvPr/>
          </p:nvSpPr>
          <p:spPr>
            <a:xfrm>
              <a:off x="5309357" y="3956358"/>
              <a:ext cx="25908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WorkingPopulation.CSV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A8377C8-FBCE-4857-9D23-69556E2CC39D}"/>
                </a:ext>
              </a:extLst>
            </p:cNvPr>
            <p:cNvSpPr txBox="1"/>
            <p:nvPr/>
          </p:nvSpPr>
          <p:spPr>
            <a:xfrm>
              <a:off x="5316619" y="1568732"/>
              <a:ext cx="2063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NorthernEurope.CSV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5FEA831-588F-47E2-9639-535903F2F76B}"/>
                </a:ext>
              </a:extLst>
            </p:cNvPr>
            <p:cNvSpPr txBox="1"/>
            <p:nvPr/>
          </p:nvSpPr>
          <p:spPr>
            <a:xfrm>
              <a:off x="5310316" y="2880003"/>
              <a:ext cx="2483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GDPNorthernEurope.CSV</a:t>
              </a:r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54C57FA1-951F-4620-AD3F-EA606FFDFE9D}"/>
                </a:ext>
              </a:extLst>
            </p:cNvPr>
            <p:cNvSpPr/>
            <p:nvPr/>
          </p:nvSpPr>
          <p:spPr>
            <a:xfrm>
              <a:off x="7950846" y="2133600"/>
              <a:ext cx="1388122" cy="3843651"/>
            </a:xfrm>
            <a:prstGeom prst="rightBrace">
              <a:avLst/>
            </a:prstGeom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Magnetic Disk 19">
              <a:extLst>
                <a:ext uri="{FF2B5EF4-FFF2-40B4-BE49-F238E27FC236}">
                  <a16:creationId xmlns:a16="http://schemas.microsoft.com/office/drawing/2014/main" id="{6F647AEB-64E8-4F5D-B0D7-5D0CA3D647B0}"/>
                </a:ext>
              </a:extLst>
            </p:cNvPr>
            <p:cNvSpPr/>
            <p:nvPr/>
          </p:nvSpPr>
          <p:spPr>
            <a:xfrm>
              <a:off x="9496425" y="3562498"/>
              <a:ext cx="1623918" cy="985853"/>
            </a:xfrm>
            <a:prstGeom prst="flowChartMagneticDisk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F2363A5-7B3F-4C7E-A98F-28530324D8A3}"/>
                </a:ext>
              </a:extLst>
            </p:cNvPr>
            <p:cNvSpPr txBox="1"/>
            <p:nvPr/>
          </p:nvSpPr>
          <p:spPr>
            <a:xfrm>
              <a:off x="9428797" y="3018503"/>
              <a:ext cx="17591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Merged:</a:t>
              </a:r>
            </a:p>
            <a:p>
              <a:pPr algn="ctr"/>
              <a:r>
                <a:rPr lang="en-US" sz="1400" dirty="0"/>
                <a:t> </a:t>
              </a:r>
              <a:r>
                <a:rPr lang="en-US" sz="1400" b="1" dirty="0" err="1"/>
                <a:t>DF_Info</a:t>
              </a:r>
              <a:endParaRPr lang="en-US" sz="1200" b="1" dirty="0"/>
            </a:p>
          </p:txBody>
        </p: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14BBCCCA-2AA5-4348-90BA-4A6111AFEE32}"/>
              </a:ext>
            </a:extLst>
          </p:cNvPr>
          <p:cNvSpPr txBox="1">
            <a:spLocks/>
          </p:cNvSpPr>
          <p:nvPr/>
        </p:nvSpPr>
        <p:spPr>
          <a:xfrm>
            <a:off x="5685183" y="381090"/>
            <a:ext cx="6169360" cy="11217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None/>
            </a:pPr>
            <a:r>
              <a:rPr lang="en-US" sz="2800" u="sng" dirty="0"/>
              <a:t>Data Processing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50BA4C7-3245-4088-A519-4C6EF12E0B5C}"/>
              </a:ext>
            </a:extLst>
          </p:cNvPr>
          <p:cNvCxnSpPr>
            <a:cxnSpLocks/>
            <a:stCxn id="23" idx="1"/>
          </p:cNvCxnSpPr>
          <p:nvPr/>
        </p:nvCxnSpPr>
        <p:spPr>
          <a:xfrm>
            <a:off x="5685183" y="941953"/>
            <a:ext cx="14576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89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01507-DB0E-4892-93D1-96F81ABA615D}"/>
              </a:ext>
            </a:extLst>
          </p:cNvPr>
          <p:cNvSpPr txBox="1">
            <a:spLocks/>
          </p:cNvSpPr>
          <p:nvPr/>
        </p:nvSpPr>
        <p:spPr>
          <a:xfrm>
            <a:off x="771525" y="30226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Data Analysis &amp; Dashboard</a:t>
            </a:r>
          </a:p>
        </p:txBody>
      </p:sp>
    </p:spTree>
    <p:extLst>
      <p:ext uri="{BB962C8B-B14F-4D97-AF65-F5344CB8AC3E}">
        <p14:creationId xmlns:p14="http://schemas.microsoft.com/office/powerpoint/2010/main" val="3860216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0E3A55E9-CB69-466D-85C4-FD6F6A021B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037" y="1890265"/>
            <a:ext cx="10963275" cy="3881885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9B33122-2040-41B5-A3B3-03D7FC950937}"/>
              </a:ext>
            </a:extLst>
          </p:cNvPr>
          <p:cNvSpPr txBox="1"/>
          <p:nvPr/>
        </p:nvSpPr>
        <p:spPr>
          <a:xfrm>
            <a:off x="3521075" y="965092"/>
            <a:ext cx="5149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Nominal Price Index vs. GDP</a:t>
            </a:r>
          </a:p>
        </p:txBody>
      </p:sp>
    </p:spTree>
    <p:extLst>
      <p:ext uri="{BB962C8B-B14F-4D97-AF65-F5344CB8AC3E}">
        <p14:creationId xmlns:p14="http://schemas.microsoft.com/office/powerpoint/2010/main" val="86985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FC0CD24-6D01-4429-9F18-F68702BBAF36}"/>
              </a:ext>
            </a:extLst>
          </p:cNvPr>
          <p:cNvSpPr/>
          <p:nvPr/>
        </p:nvSpPr>
        <p:spPr>
          <a:xfrm>
            <a:off x="285661" y="542664"/>
            <a:ext cx="2909090" cy="121984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14E51D-8C2C-430C-A296-BCD9D1D6E247}"/>
              </a:ext>
            </a:extLst>
          </p:cNvPr>
          <p:cNvSpPr/>
          <p:nvPr/>
        </p:nvSpPr>
        <p:spPr>
          <a:xfrm>
            <a:off x="383382" y="438838"/>
            <a:ext cx="2909090" cy="121984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701604-A0DB-486D-A2D5-B8571462F1DE}"/>
              </a:ext>
            </a:extLst>
          </p:cNvPr>
          <p:cNvSpPr txBox="1"/>
          <p:nvPr/>
        </p:nvSpPr>
        <p:spPr>
          <a:xfrm>
            <a:off x="1852116" y="1081715"/>
            <a:ext cx="952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64.13%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FC4819-DA82-4280-8D4E-B2BAC3095F4C}"/>
              </a:ext>
            </a:extLst>
          </p:cNvPr>
          <p:cNvSpPr txBox="1"/>
          <p:nvPr/>
        </p:nvSpPr>
        <p:spPr>
          <a:xfrm>
            <a:off x="383381" y="504751"/>
            <a:ext cx="308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Avg. Working Population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3C073C-6166-436E-B68D-2B51E05EE609}"/>
              </a:ext>
            </a:extLst>
          </p:cNvPr>
          <p:cNvSpPr txBox="1"/>
          <p:nvPr/>
        </p:nvSpPr>
        <p:spPr>
          <a:xfrm>
            <a:off x="523146" y="977909"/>
            <a:ext cx="801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Age</a:t>
            </a:r>
          </a:p>
          <a:p>
            <a:pPr algn="ctr"/>
            <a:r>
              <a:rPr lang="en-US" sz="1600" b="1" i="1" dirty="0"/>
              <a:t> 15 - 64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16328697-F84D-4F41-ACDA-DF9EFABB78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0683194"/>
              </p:ext>
            </p:extLst>
          </p:nvPr>
        </p:nvGraphicFramePr>
        <p:xfrm>
          <a:off x="211136" y="3042880"/>
          <a:ext cx="3425825" cy="287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9B33122-2040-41B5-A3B3-03D7FC950937}"/>
              </a:ext>
            </a:extLst>
          </p:cNvPr>
          <p:cNvSpPr txBox="1"/>
          <p:nvPr/>
        </p:nvSpPr>
        <p:spPr>
          <a:xfrm>
            <a:off x="369099" y="2292723"/>
            <a:ext cx="3081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Avg. Household </a:t>
            </a:r>
          </a:p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Disposable Income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13B06C-0917-4486-B8FF-28F5D548FD17}"/>
              </a:ext>
            </a:extLst>
          </p:cNvPr>
          <p:cNvSpPr txBox="1"/>
          <p:nvPr/>
        </p:nvSpPr>
        <p:spPr>
          <a:xfrm>
            <a:off x="449873" y="6245527"/>
            <a:ext cx="27987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*Note that Iceland is excluded due to lack of data provision</a:t>
            </a:r>
          </a:p>
        </p:txBody>
      </p:sp>
      <p:pic>
        <p:nvPicPr>
          <p:cNvPr id="1026" name="Picture 2" descr="CM figure 8">
            <a:extLst>
              <a:ext uri="{FF2B5EF4-FFF2-40B4-BE49-F238E27FC236}">
                <a16:creationId xmlns:a16="http://schemas.microsoft.com/office/drawing/2014/main" id="{7DB6FCD9-60E3-4B8E-8A7E-81CCAC7BC2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88"/>
          <a:stretch/>
        </p:blipFill>
        <p:spPr bwMode="auto">
          <a:xfrm>
            <a:off x="4602889" y="1508687"/>
            <a:ext cx="6887704" cy="405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0D3B30C-B4FC-4DA5-B334-DA4607F80BE2}"/>
              </a:ext>
            </a:extLst>
          </p:cNvPr>
          <p:cNvSpPr txBox="1"/>
          <p:nvPr/>
        </p:nvSpPr>
        <p:spPr>
          <a:xfrm>
            <a:off x="5636424" y="506253"/>
            <a:ext cx="4722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FIGURE 8: REAL ESTATE VERSUS WIDER EQUITY MARKET PERFORMANCE, H1 2020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54FB0F-6469-490E-A9F2-9D88771E012E}"/>
              </a:ext>
            </a:extLst>
          </p:cNvPr>
          <p:cNvSpPr txBox="1"/>
          <p:nvPr/>
        </p:nvSpPr>
        <p:spPr>
          <a:xfrm>
            <a:off x="6944333" y="5916255"/>
            <a:ext cx="31911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*Data not available from public sources. Image obtained from CBRE</a:t>
            </a:r>
          </a:p>
        </p:txBody>
      </p:sp>
    </p:spTree>
    <p:extLst>
      <p:ext uri="{BB962C8B-B14F-4D97-AF65-F5344CB8AC3E}">
        <p14:creationId xmlns:p14="http://schemas.microsoft.com/office/powerpoint/2010/main" val="566619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1542F3-0FA3-456E-9025-956EF197FBD2}"/>
              </a:ext>
            </a:extLst>
          </p:cNvPr>
          <p:cNvSpPr txBox="1">
            <a:spLocks/>
          </p:cNvSpPr>
          <p:nvPr/>
        </p:nvSpPr>
        <p:spPr>
          <a:xfrm>
            <a:off x="771525" y="30226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30975267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248</Words>
  <Application>Microsoft Office PowerPoint</Application>
  <PresentationFormat>Widescreen</PresentationFormat>
  <Paragraphs>63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Source Sans Pro</vt:lpstr>
      <vt:lpstr>Wingdings</vt:lpstr>
      <vt:lpstr>FunkyShapesVTI</vt:lpstr>
      <vt:lpstr>Northern Europe’s Housing Market</vt:lpstr>
      <vt:lpstr>Agenda</vt:lpstr>
      <vt:lpstr>PowerPoint Presentation</vt:lpstr>
      <vt:lpstr>Data Collection, Cleansing &amp; Processing</vt:lpstr>
      <vt:lpstr>Data Collection &amp; Cleansing </vt:lpstr>
      <vt:lpstr>PowerPoint Presentation</vt:lpstr>
      <vt:lpstr>PowerPoint Presentation</vt:lpstr>
      <vt:lpstr>PowerPoint Presentation</vt:lpstr>
      <vt:lpstr>PowerPoint Presentation</vt:lpstr>
      <vt:lpstr>Northern Europe Housing Market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Northern Europe’s Housing Market</dc:title>
  <dc:creator>BAJPAI Shruti</dc:creator>
  <cp:lastModifiedBy>BAJPAI Shruti</cp:lastModifiedBy>
  <cp:revision>12</cp:revision>
  <dcterms:created xsi:type="dcterms:W3CDTF">2020-11-18T12:13:12Z</dcterms:created>
  <dcterms:modified xsi:type="dcterms:W3CDTF">2020-11-22T07:36:50Z</dcterms:modified>
</cp:coreProperties>
</file>

<file path=docProps/thumbnail.jpeg>
</file>